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5143500" type="screen16x9"/>
  <p:notesSz cx="6858000" cy="9144000"/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500"/>
    <a:srgbClr val="6F9C21"/>
    <a:srgbClr val="847A70"/>
    <a:srgbClr val="E77A00"/>
    <a:srgbClr val="CDE9FA"/>
    <a:srgbClr val="74BBD7"/>
    <a:srgbClr val="007E97"/>
    <a:srgbClr val="C9D410"/>
    <a:srgbClr val="13A237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734" autoAdjust="0"/>
  </p:normalViewPr>
  <p:slideViewPr>
    <p:cSldViewPr snapToGrid="0" snapToObjects="1">
      <p:cViewPr varScale="1">
        <p:scale>
          <a:sx n="103" d="100"/>
          <a:sy n="103" d="100"/>
        </p:scale>
        <p:origin x="152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66159-09D1-F441-9BC2-41C45797A47F}" type="datetimeFigureOut">
              <a:rPr lang="es-ES_tradnl" smtClean="0"/>
              <a:pPr/>
              <a:t>28/4/19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FD58C-6913-1F46-B994-4F3BD88B9BD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62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D58C-6913-1F46-B994-4F3BD88B9BD4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818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D58C-6913-1F46-B994-4F3BD88B9BD4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954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26EBDE-B31C-804B-8A00-7C6CCB5B0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2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61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3DE22B8-3AAF-1947-B0BC-47212E7C2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94043"/>
            <a:ext cx="5203171" cy="213955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98662"/>
            <a:ext cx="4485994" cy="11251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572000"/>
            <a:ext cx="4064653" cy="469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6210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1435E13-588E-FA45-B834-7ED73C1C4DA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489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3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41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B8B314F-B9B9-924E-879F-A8B07F4E09B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5412" y="121443"/>
            <a:ext cx="6875928" cy="960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12" y="1203721"/>
            <a:ext cx="6875928" cy="3429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	</a:t>
            </a:r>
          </a:p>
          <a:p>
            <a:pPr lvl="3"/>
            <a:r>
              <a:rPr lang="es-ES" dirty="0"/>
              <a:t>Cuarto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5411" y="4767263"/>
            <a:ext cx="687592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rgbClr val="847A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645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207450" algn="l" defTabSz="685800" rtl="0" eaLnBrk="1" latinLnBrk="0" hangingPunct="1">
        <a:lnSpc>
          <a:spcPct val="100000"/>
        </a:lnSpc>
        <a:spcBef>
          <a:spcPts val="750"/>
        </a:spcBef>
        <a:spcAft>
          <a:spcPts val="400"/>
        </a:spcAft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207450" algn="l" defTabSz="685800" rtl="0" eaLnBrk="1" latinLnBrk="0" hangingPunct="1">
        <a:lnSpc>
          <a:spcPct val="100000"/>
        </a:lnSpc>
        <a:spcBef>
          <a:spcPts val="375"/>
        </a:spcBef>
        <a:spcAft>
          <a:spcPts val="400"/>
        </a:spcAft>
        <a:buClr>
          <a:schemeClr val="accent1"/>
        </a:buClr>
        <a:buFont typeface=".Lucida Grande UI Regular"/>
        <a:buChar char="◆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207450" algn="l" defTabSz="685800" rtl="0" eaLnBrk="1" latinLnBrk="0" hangingPunct="1">
        <a:lnSpc>
          <a:spcPct val="100000"/>
        </a:lnSpc>
        <a:spcBef>
          <a:spcPts val="375"/>
        </a:spcBef>
        <a:spcAft>
          <a:spcPts val="400"/>
        </a:spcAft>
        <a:buClr>
          <a:schemeClr val="accent4"/>
        </a:buClr>
        <a:buFont typeface=".Lucida Grande UI Regular"/>
        <a:buChar char="◆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207450" algn="l" defTabSz="685800" rtl="0" eaLnBrk="1" latinLnBrk="0" hangingPunct="1">
        <a:lnSpc>
          <a:spcPct val="100000"/>
        </a:lnSpc>
        <a:spcBef>
          <a:spcPts val="375"/>
        </a:spcBef>
        <a:spcAft>
          <a:spcPts val="400"/>
        </a:spcAft>
        <a:buClr>
          <a:schemeClr val="accent2"/>
        </a:buClr>
        <a:buFont typeface=".Lucida Grande UI Regular"/>
        <a:buChar char="◆"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60C06-6EC5-D84E-BABD-8D024665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74" y="351765"/>
            <a:ext cx="4660493" cy="2139553"/>
          </a:xfrm>
        </p:spPr>
        <p:txBody>
          <a:bodyPr/>
          <a:lstStyle/>
          <a:p>
            <a:pPr algn="ctr"/>
            <a:r>
              <a:rPr lang="es-ES" dirty="0"/>
              <a:t>Sesión Regional de Casos clínicos Aragón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6437BB-5BBD-074B-8883-7F42D1E7D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351" y="3546088"/>
            <a:ext cx="4096289" cy="1125140"/>
          </a:xfrm>
        </p:spPr>
        <p:txBody>
          <a:bodyPr>
            <a:normAutofit/>
          </a:bodyPr>
          <a:lstStyle/>
          <a:p>
            <a:r>
              <a:rPr lang="es-ES_tradnl" sz="1400" dirty="0"/>
              <a:t>Coordinadores: Dr. JM Calvo Villas</a:t>
            </a:r>
          </a:p>
          <a:p>
            <a:r>
              <a:rPr lang="es-ES_tradnl" sz="1400" dirty="0"/>
              <a:t>		 Dra. N Fernández </a:t>
            </a:r>
            <a:r>
              <a:rPr lang="es-ES_tradnl" sz="1400" dirty="0" err="1"/>
              <a:t>Mosteirín</a:t>
            </a:r>
            <a:endParaRPr lang="es-ES_tradnl" sz="1400" dirty="0"/>
          </a:p>
          <a:p>
            <a:pPr>
              <a:lnSpc>
                <a:spcPct val="110000"/>
              </a:lnSpc>
            </a:pPr>
            <a:r>
              <a:rPr lang="es-ES" sz="1400" dirty="0"/>
              <a:t>Moderación:      Dra. M. </a:t>
            </a:r>
            <a:r>
              <a:rPr lang="es-ES" sz="1400" dirty="0" err="1"/>
              <a:t>Dobón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3066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955AF-71C9-AB4F-AA79-009223F1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12" y="121443"/>
            <a:ext cx="7330002" cy="960835"/>
          </a:xfrm>
        </p:spPr>
        <p:txBody>
          <a:bodyPr/>
          <a:lstStyle/>
          <a:p>
            <a:r>
              <a:rPr lang="es-ES" dirty="0"/>
              <a:t>Sesión Regional de casos clínicos Aragón</a:t>
            </a:r>
            <a:endParaRPr lang="es-ES_tradn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6DAD6E-C7A0-473A-BBAC-F26E7E54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115290"/>
            <a:ext cx="8007927" cy="3395989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i="1" dirty="0">
                <a:solidFill>
                  <a:srgbClr val="001965"/>
                </a:solidFill>
              </a:rPr>
              <a:t>Fecha: 15 de Mayo de 2019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None/>
            </a:pPr>
            <a:endParaRPr lang="es-ES" sz="800" b="1" i="1" dirty="0">
              <a:solidFill>
                <a:srgbClr val="001965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i="1" dirty="0">
                <a:solidFill>
                  <a:srgbClr val="001965"/>
                </a:solidFill>
              </a:rPr>
              <a:t>Lugar: Zaragoza, Hotel Hiberus</a:t>
            </a:r>
            <a:endParaRPr lang="en-GB" sz="800" b="1" i="1" dirty="0">
              <a:solidFill>
                <a:srgbClr val="001965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None/>
            </a:pPr>
            <a:endParaRPr lang="es-ES" sz="800" b="1" i="1" dirty="0">
              <a:solidFill>
                <a:srgbClr val="001965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i="1" dirty="0">
                <a:solidFill>
                  <a:srgbClr val="001965"/>
                </a:solidFill>
              </a:rPr>
              <a:t>Coordinación: </a:t>
            </a:r>
            <a:r>
              <a:rPr lang="es-ES" sz="800" i="1" dirty="0">
                <a:solidFill>
                  <a:srgbClr val="001965"/>
                </a:solidFill>
              </a:rPr>
              <a:t>Dr. JM Calvo Villas y Dra. Nuria Fernández </a:t>
            </a:r>
            <a:r>
              <a:rPr lang="es-ES" sz="800" i="1" dirty="0" err="1">
                <a:solidFill>
                  <a:srgbClr val="001965"/>
                </a:solidFill>
              </a:rPr>
              <a:t>Mosteirín</a:t>
            </a:r>
            <a:r>
              <a:rPr lang="es-ES" sz="800" i="1" dirty="0">
                <a:solidFill>
                  <a:srgbClr val="001965"/>
                </a:solidFill>
              </a:rPr>
              <a:t>. H. Universitario Miguel Servet. Zaragoza.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i="1" dirty="0">
                <a:solidFill>
                  <a:srgbClr val="001965"/>
                </a:solidFill>
              </a:rPr>
              <a:t>Moderación: </a:t>
            </a:r>
            <a:r>
              <a:rPr lang="es-ES" sz="800" i="1" dirty="0">
                <a:solidFill>
                  <a:srgbClr val="001965"/>
                </a:solidFill>
              </a:rPr>
              <a:t>Dra. M. </a:t>
            </a:r>
            <a:r>
              <a:rPr lang="es-ES" sz="800" i="1" dirty="0" err="1">
                <a:solidFill>
                  <a:srgbClr val="001965"/>
                </a:solidFill>
              </a:rPr>
              <a:t>Dobón</a:t>
            </a:r>
            <a:r>
              <a:rPr lang="es-ES" sz="800" i="1" dirty="0">
                <a:solidFill>
                  <a:srgbClr val="001965"/>
                </a:solidFill>
              </a:rPr>
              <a:t>. H. Clínico Universitario Lozano </a:t>
            </a:r>
            <a:r>
              <a:rPr lang="es-ES" sz="800" i="1" dirty="0" err="1">
                <a:solidFill>
                  <a:srgbClr val="001965"/>
                </a:solidFill>
              </a:rPr>
              <a:t>Blesa</a:t>
            </a:r>
            <a:r>
              <a:rPr lang="es-ES" sz="800" i="1" dirty="0">
                <a:solidFill>
                  <a:srgbClr val="001965"/>
                </a:solidFill>
              </a:rPr>
              <a:t>. Zaragoza.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None/>
            </a:pPr>
            <a:endParaRPr lang="es-ES" sz="800" b="1" i="1" dirty="0">
              <a:solidFill>
                <a:srgbClr val="001965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None/>
            </a:pPr>
            <a:endParaRPr lang="es-ES" sz="800" b="1" i="1" dirty="0">
              <a:solidFill>
                <a:srgbClr val="001965"/>
              </a:solidFill>
            </a:endParaRPr>
          </a:p>
          <a:p>
            <a:pPr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16:30-16:40-Apertura-</a:t>
            </a:r>
            <a:r>
              <a:rPr lang="es-ES" sz="800" i="1" dirty="0">
                <a:solidFill>
                  <a:srgbClr val="001965"/>
                </a:solidFill>
              </a:rPr>
              <a:t>Dr. JM Calvo Villas y Dra. Nuria Fernández </a:t>
            </a:r>
            <a:r>
              <a:rPr lang="es-ES" sz="800" i="1" dirty="0" err="1">
                <a:solidFill>
                  <a:srgbClr val="001965"/>
                </a:solidFill>
              </a:rPr>
              <a:t>Mosteirín</a:t>
            </a:r>
            <a:r>
              <a:rPr lang="es-ES" sz="800" i="1" dirty="0">
                <a:solidFill>
                  <a:srgbClr val="001965"/>
                </a:solidFill>
              </a:rPr>
              <a:t>. H. Universitario Miguel Servet. Zaragoza.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ES" sz="800" b="1" i="1" dirty="0">
              <a:solidFill>
                <a:srgbClr val="001965"/>
              </a:solidFill>
            </a:endParaRPr>
          </a:p>
          <a:p>
            <a:pPr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16:40-17:00- “Anemia ferropénica a estudio”-</a:t>
            </a:r>
            <a:r>
              <a:rPr lang="es-ES" sz="800" i="1" dirty="0">
                <a:solidFill>
                  <a:srgbClr val="001965"/>
                </a:solidFill>
              </a:rPr>
              <a:t>Dr. Pedro Paul </a:t>
            </a:r>
            <a:r>
              <a:rPr lang="es-ES" sz="800" i="1" dirty="0" err="1">
                <a:solidFill>
                  <a:srgbClr val="001965"/>
                </a:solidFill>
              </a:rPr>
              <a:t>Vidaller</a:t>
            </a:r>
            <a:r>
              <a:rPr lang="es-ES" sz="800" i="1" dirty="0">
                <a:solidFill>
                  <a:srgbClr val="001965"/>
                </a:solidFill>
              </a:rPr>
              <a:t>. H. de Barbastro. Huesca.</a:t>
            </a: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17:00-17:20- “</a:t>
            </a:r>
            <a:r>
              <a:rPr lang="es-ES" sz="800" b="1" i="1" dirty="0" err="1">
                <a:solidFill>
                  <a:srgbClr val="001965"/>
                </a:solidFill>
              </a:rPr>
              <a:t>TTPa</a:t>
            </a:r>
            <a:r>
              <a:rPr lang="es-ES" sz="800" b="1" i="1" dirty="0">
                <a:solidFill>
                  <a:srgbClr val="001965"/>
                </a:solidFill>
              </a:rPr>
              <a:t> alargado en estudio preoperatorio”- </a:t>
            </a:r>
            <a:r>
              <a:rPr lang="es-ES" sz="800" i="1" dirty="0">
                <a:solidFill>
                  <a:srgbClr val="001965"/>
                </a:solidFill>
              </a:rPr>
              <a:t>Dra. Irene Amarilla Lanzas. H. Clínico Universitario Lozano </a:t>
            </a:r>
            <a:r>
              <a:rPr lang="es-ES" sz="800" i="1" dirty="0" err="1">
                <a:solidFill>
                  <a:srgbClr val="001965"/>
                </a:solidFill>
              </a:rPr>
              <a:t>Blesa</a:t>
            </a:r>
            <a:r>
              <a:rPr lang="es-ES" sz="800" i="1" dirty="0">
                <a:solidFill>
                  <a:srgbClr val="001965"/>
                </a:solidFill>
              </a:rPr>
              <a:t>. Zaragoza.</a:t>
            </a: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17:20-17:40- “Trasplante hepático en hemofilia A”-</a:t>
            </a:r>
            <a:r>
              <a:rPr lang="es-ES" sz="800" i="1" dirty="0">
                <a:solidFill>
                  <a:srgbClr val="001965"/>
                </a:solidFill>
              </a:rPr>
              <a:t>Dra. Ana Isabel Pimentel Feliciano. H. Clínico Universitario Lozano </a:t>
            </a:r>
            <a:r>
              <a:rPr lang="es-ES" sz="800" i="1" dirty="0" err="1">
                <a:solidFill>
                  <a:srgbClr val="001965"/>
                </a:solidFill>
              </a:rPr>
              <a:t>Blesa</a:t>
            </a:r>
            <a:r>
              <a:rPr lang="es-ES" sz="800" i="1" dirty="0">
                <a:solidFill>
                  <a:srgbClr val="001965"/>
                </a:solidFill>
              </a:rPr>
              <a:t>. Zaragoza.</a:t>
            </a: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s-ES" sz="800" i="1" dirty="0">
              <a:solidFill>
                <a:srgbClr val="001965"/>
              </a:solidFill>
            </a:endParaRP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17:40-18:00-  Pausa Café</a:t>
            </a: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s-ES" sz="800" b="1" i="1" dirty="0">
              <a:solidFill>
                <a:srgbClr val="001965"/>
              </a:solidFill>
            </a:endParaRP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18:00-18:20- “Síndrome compartimental a propósito de un caso de etiología inusual”-</a:t>
            </a:r>
            <a:r>
              <a:rPr lang="es-ES" sz="800" i="1" dirty="0">
                <a:solidFill>
                  <a:srgbClr val="001965"/>
                </a:solidFill>
              </a:rPr>
              <a:t>Dr. Sergio Pinzón. H. Universitario Miguel Servet. Zaragoza.</a:t>
            </a: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18:20-18:40- “ Sangrar o </a:t>
            </a:r>
            <a:r>
              <a:rPr lang="es-ES" sz="800" b="1" i="1" dirty="0" err="1">
                <a:solidFill>
                  <a:srgbClr val="001965"/>
                </a:solidFill>
              </a:rPr>
              <a:t>trombosar</a:t>
            </a:r>
            <a:r>
              <a:rPr lang="es-ES" sz="800" b="1" i="1" dirty="0">
                <a:solidFill>
                  <a:srgbClr val="001965"/>
                </a:solidFill>
              </a:rPr>
              <a:t>, he ahí la cuestión”-</a:t>
            </a:r>
            <a:r>
              <a:rPr lang="es-ES" sz="800" i="1" dirty="0">
                <a:solidFill>
                  <a:srgbClr val="001965"/>
                </a:solidFill>
              </a:rPr>
              <a:t>Dr. Carlos Hernández y Alejandro García Ortega. H. Universitario Miguel Servet. Zaragoza.</a:t>
            </a: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18:40-19:05- “Coagulopatía de consumo y hemorragia masiva; a propósito de un caso”-</a:t>
            </a:r>
            <a:r>
              <a:rPr lang="es-ES" sz="800" i="1" dirty="0">
                <a:solidFill>
                  <a:srgbClr val="001965"/>
                </a:solidFill>
              </a:rPr>
              <a:t>Dra. Laura Lacalle-H. San Jorge. Huesca.</a:t>
            </a: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19:05-19:25- “Coagulopatías en el contexto de un componente monoclonal”-</a:t>
            </a:r>
            <a:r>
              <a:rPr lang="es-ES" sz="800" i="1" dirty="0">
                <a:solidFill>
                  <a:srgbClr val="001965"/>
                </a:solidFill>
              </a:rPr>
              <a:t>Dra. Esther Franco-H. Royo </a:t>
            </a:r>
            <a:r>
              <a:rPr lang="es-ES" sz="800" i="1" dirty="0" err="1">
                <a:solidFill>
                  <a:srgbClr val="001965"/>
                </a:solidFill>
              </a:rPr>
              <a:t>Villanova</a:t>
            </a:r>
            <a:r>
              <a:rPr lang="es-ES" sz="800" i="1" dirty="0">
                <a:solidFill>
                  <a:srgbClr val="001965"/>
                </a:solidFill>
              </a:rPr>
              <a:t>. Zaragoza.</a:t>
            </a:r>
          </a:p>
          <a:p>
            <a:pPr lvl="0"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s-ES" sz="800" b="1" i="1" dirty="0">
              <a:solidFill>
                <a:srgbClr val="001965"/>
              </a:solidFill>
            </a:endParaRPr>
          </a:p>
          <a:p>
            <a:pPr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800" b="1" i="1" dirty="0">
                <a:solidFill>
                  <a:srgbClr val="001965"/>
                </a:solidFill>
              </a:rPr>
              <a:t>19:25-19:40-Cierre de la sesión-</a:t>
            </a:r>
            <a:r>
              <a:rPr lang="es-ES" sz="800" i="1" dirty="0">
                <a:solidFill>
                  <a:srgbClr val="001965"/>
                </a:solidFill>
              </a:rPr>
              <a:t>Dr. JM Calvo Villas y Dra. Nuria Fernández </a:t>
            </a:r>
            <a:r>
              <a:rPr lang="es-ES" sz="800" i="1" dirty="0" err="1">
                <a:solidFill>
                  <a:srgbClr val="001965"/>
                </a:solidFill>
              </a:rPr>
              <a:t>Mosteirín</a:t>
            </a:r>
            <a:r>
              <a:rPr lang="es-ES" sz="800" i="1" dirty="0">
                <a:solidFill>
                  <a:srgbClr val="001965"/>
                </a:solidFill>
              </a:rPr>
              <a:t>. H. Universitario Miguel Servet. Zaragoza.</a:t>
            </a:r>
          </a:p>
          <a:p>
            <a:pPr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s-ES" sz="800" b="1" i="1" dirty="0">
              <a:solidFill>
                <a:srgbClr val="001965"/>
              </a:solidFill>
            </a:endParaRPr>
          </a:p>
          <a:p>
            <a:pPr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s-ES" sz="800" b="1" i="1" dirty="0">
              <a:solidFill>
                <a:srgbClr val="001965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ES" sz="800" b="1" i="1" dirty="0">
                <a:solidFill>
                  <a:srgbClr val="001965"/>
                </a:solidFill>
              </a:rPr>
              <a:t>A continuación se servirá un </a:t>
            </a:r>
            <a:r>
              <a:rPr lang="es-ES" sz="800" b="1" i="1" dirty="0" err="1">
                <a:solidFill>
                  <a:srgbClr val="001965"/>
                </a:solidFill>
              </a:rPr>
              <a:t>finger</a:t>
            </a:r>
            <a:r>
              <a:rPr lang="es-ES" sz="800" b="1" i="1" dirty="0">
                <a:solidFill>
                  <a:srgbClr val="001965"/>
                </a:solidFill>
              </a:rPr>
              <a:t> </a:t>
            </a:r>
            <a:r>
              <a:rPr lang="es-ES" sz="800" b="1" i="1" dirty="0" err="1">
                <a:solidFill>
                  <a:srgbClr val="001965"/>
                </a:solidFill>
              </a:rPr>
              <a:t>buffete</a:t>
            </a:r>
            <a:endParaRPr lang="es-ES" sz="800" b="1" i="1" dirty="0">
              <a:solidFill>
                <a:srgbClr val="001965"/>
              </a:solidFill>
            </a:endParaRPr>
          </a:p>
          <a:p>
            <a:pPr indent="-171450" defTabSz="9144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s-ES" sz="800" b="1" i="1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3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ovonordisk">
      <a:dk1>
        <a:srgbClr val="1D1D1A"/>
      </a:dk1>
      <a:lt1>
        <a:srgbClr val="FFFFFF"/>
      </a:lt1>
      <a:dk2>
        <a:srgbClr val="043571"/>
      </a:dk2>
      <a:lt2>
        <a:srgbClr val="ECE9E5"/>
      </a:lt2>
      <a:accent1>
        <a:srgbClr val="0099D7"/>
      </a:accent1>
      <a:accent2>
        <a:srgbClr val="043571"/>
      </a:accent2>
      <a:accent3>
        <a:srgbClr val="D63212"/>
      </a:accent3>
      <a:accent4>
        <a:srgbClr val="AEAAA7"/>
      </a:accent4>
      <a:accent5>
        <a:srgbClr val="007E96"/>
      </a:accent5>
      <a:accent6>
        <a:srgbClr val="6E9C20"/>
      </a:accent6>
      <a:hlink>
        <a:srgbClr val="009DE2"/>
      </a:hlink>
      <a:folHlink>
        <a:srgbClr val="D6321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293</Words>
  <Application>Microsoft Macintosh PowerPoint</Application>
  <PresentationFormat>Presentación en pantalla (16:9)</PresentationFormat>
  <Paragraphs>32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.Lucida Grande UI Regular</vt:lpstr>
      <vt:lpstr>Arial</vt:lpstr>
      <vt:lpstr>Calibri</vt:lpstr>
      <vt:lpstr>Verdana</vt:lpstr>
      <vt:lpstr>Wingdings</vt:lpstr>
      <vt:lpstr>Tema de Office</vt:lpstr>
      <vt:lpstr>Sesión Regional de Casos clínicos Aragón</vt:lpstr>
      <vt:lpstr>Sesión Regional de casos clínicos Aragón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</dc:creator>
  <cp:lastModifiedBy>nfernandezm75@gmail.com</cp:lastModifiedBy>
  <cp:revision>27</cp:revision>
  <dcterms:created xsi:type="dcterms:W3CDTF">2018-09-24T14:03:02Z</dcterms:created>
  <dcterms:modified xsi:type="dcterms:W3CDTF">2019-04-28T13:22:41Z</dcterms:modified>
</cp:coreProperties>
</file>